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8.jpeg" ContentType="image/jpe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32.jpeg" ContentType="image/jpeg"/>
  <Override PartName="/ppt/media/image16.png" ContentType="image/png"/>
  <Override PartName="/ppt/media/image49.jpeg" ContentType="image/jpeg"/>
  <Override PartName="/ppt/media/image14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1.jpeg" ContentType="image/jpeg"/>
  <Override PartName="/ppt/media/image13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1.png" ContentType="image/png"/>
  <Override PartName="/ppt/media/image29.png" ContentType="image/png"/>
  <Override PartName="/ppt/media/image43.png" ContentType="image/png"/>
  <Override PartName="/ppt/media/image47.jpeg" ContentType="image/jpeg"/>
  <Override PartName="/ppt/media/image8.png" ContentType="image/png"/>
  <Override PartName="/ppt/media/image38.png" ContentType="image/png"/>
  <Override PartName="/ppt/media/image12.png" ContentType="image/png"/>
  <Override PartName="/ppt/media/image7.png" ContentType="image/png"/>
  <Override PartName="/ppt/media/image6.png" ContentType="image/png"/>
  <Override PartName="/ppt/media/image36.png" ContentType="image/png"/>
  <Override PartName="/ppt/media/image40.png" ContentType="image/png"/>
  <Override PartName="/ppt/media/image4.jpeg" ContentType="image/jpeg"/>
  <Override PartName="/ppt/media/image25.png" ContentType="image/png"/>
  <Override PartName="/ppt/media/image37.jpeg" ContentType="image/jpeg"/>
  <Override PartName="/ppt/media/image30.png" ContentType="image/png"/>
  <Override PartName="/ppt/media/image3.jpeg" ContentType="image/jpeg"/>
  <Override PartName="/ppt/media/image1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24387175" cy="13716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C2FB1A8-8110-496A-B48E-75713C6DC38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11.xml"/><Relationship Id="rId3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F742DF1-510D-4040-9E63-35BB21359A2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1"/>
              </a:rPr>
              <a:t>https://litslink.com/blog/an-introduction-to-machine-learning-algorithms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Calibri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49A7190-29F9-4316-B8C1-0E527B5A0D5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7BFCFE2-46E6-4C18-94EC-E61419156B8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933057E-8BFC-4D68-9CFB-CB47C82362E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10716A6-0AFF-4ADE-B12B-0FA3E3EA98B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7B5A234-A0D5-4052-A45B-4A2C59411BA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45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https://www.cxtoday.com/analytics/text-analytics-vs-text-mining/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https://www.excelr.com/text-mining-vs-text-analytics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https://towardsdatascience.com/a-guide-text-analysis-text-analytics-text-mining-f62df7b78747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07CE2A9-1556-45B4-90AA-98E6B6D6D1D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82841AB-4EB9-4C20-A079-AB2899395BB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0C4EB6B-FE08-444F-9AC4-173710030CA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AC84D99-DBFA-4A50-AED4-40B272F9131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https://moodli.org/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6A12AD1-F0CC-4AE4-BBF7-75E37757D6A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44AB475-1A71-482C-80C8-931B8FF0D2F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AFCE604-0816-47CE-AA5F-2CBF3D0BA14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CE3A674-5D04-4B02-BF6E-2C55420A3E3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8600FCA-AE4F-495E-AB7D-448266834C3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A497CB6-9134-45CC-AF5E-32AA2BB1AE3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A798F86-0FFD-46D2-8290-4D504277962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E55830C-CCCC-4B24-9B88-AAC0025765D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7345A27-F666-48A7-ACEA-1958867FA25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4A19666-C655-4737-A180-7CE17C4A974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25E0DDF-596A-4357-952D-48186A3CD2C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https://itueconomics.github.io/bil113e/r-week1.html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4EF42DC-151E-49DB-8FEE-27C06B3D932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C6956FC-B127-4758-A625-0F6475082AB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A28F47A-E907-40D8-B2B5-253A19126CD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https://towardsdatascience.com/python-vs-r-the-basics-d754c45c1596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6BFCE54-62F2-4B14-AE16-50623417C66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F6369B2-B458-4F1A-876D-6183155F335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200" cy="342432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F4A5ED1-AD3D-4B0B-8C48-7E214A60D58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059E3F3-ACA6-4A85-8AF8-34D2A7A9CFA2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D0F465D-41F6-4982-B303-7BE172E5D7EF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4D1EB04-6C0E-4B1C-9838-44CF84C322D4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71EB47-974B-4D06-86A3-EBD1D4948EC7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582BFBA-0B2C-4DE5-B566-91291512290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7505B42-24CF-4640-A2A4-70A80C571C95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1987D22-04AA-462C-B618-C2DD3A93F37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37B9598-8E97-4C0B-ADA0-AAEB0733E538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FA58945-F540-4F2D-9BF2-EA41C6073F2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C414738-55FC-4535-8AEB-281149443B68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B476A65-25F8-4708-BB03-451A73731210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F664201-6F95-4EA1-8F13-CE7E33F6F8C7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E2A402-DEC8-4826-8F15-7EC26C9B7EB1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61FAF5-BA17-4ACF-A34E-758BC3A6E377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2489DC-3533-410A-BAF5-DD80F742B0A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28E69F-D9D3-4758-A3FE-3CADDB15EAA8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1CA249-35DA-48D4-88F3-DEE8FC3661DC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BA8D21-1138-4AFD-864A-F2D0C2B60454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939A21-07D9-4D4E-9972-C7FA8A65B8B6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06BC1A-0423-4755-99B1-14FB3EF77CE6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B2FA7F-347F-4AE5-B2BB-C56FFA8A2C34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6ED83A-155B-4A1D-A787-E4B30069DC6B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D416F6-39D1-48BE-A694-1408E5E314FD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122FCD-4703-47F3-809B-21CED1E7DF9A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32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1"/>
          </p:nvPr>
        </p:nvSpPr>
        <p:spPr>
          <a:xfrm>
            <a:off x="0" y="0"/>
            <a:ext cx="2995560" cy="299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F8F70555-4E49-4D43-8A15-2AFFA682DC79}" type="slidenum">
              <a: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&lt;number&gt;</a:t>
            </a:fld>
            <a:endParaRPr b="0" lang="en-US" sz="3000" spc="-1" strike="noStrike"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2"/>
          </p:nvPr>
        </p:nvSpPr>
        <p:spPr>
          <a:xfrm>
            <a:off x="22759920" y="1166400"/>
            <a:ext cx="348840" cy="51588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91440" bIns="9144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E35CE22-6E0C-4853-9F12-E9B8356354C7}" type="slidenum">
              <a: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8120" cy="228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8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1219320" y="3200400"/>
            <a:ext cx="21948120" cy="9051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6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6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6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6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6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6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6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6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6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www.kaggle.com/datasets" TargetMode="Externa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www.bfs.admin.ch/bfs/en/home/services/ogd/portal.html" TargetMode="External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hyperlink" Target="https://github.com/search?q=scarping&amp;type=repositories" TargetMode="External"/><Relationship Id="rId6" Type="http://schemas.openxmlformats.org/officeDocument/2006/relationships/hyperlink" Target="https://github.com/topics/web-scraper" TargetMode="External"/><Relationship Id="rId7" Type="http://schemas.openxmlformats.org/officeDocument/2006/relationships/hyperlink" Target="https://scraper.algo7.tools/" TargetMode="External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slideLayout" Target="../slideLayouts/slideLayout13.xml"/><Relationship Id="rId18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1080" y="-37800"/>
            <a:ext cx="24382440" cy="1371132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59;p66"/>
          <p:cNvSpPr/>
          <p:nvPr/>
        </p:nvSpPr>
        <p:spPr>
          <a:xfrm>
            <a:off x="471600" y="5558040"/>
            <a:ext cx="1751904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R | Basic Text Analysis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00" name="Google Shape;260;p66"/>
          <p:cNvSpPr/>
          <p:nvPr/>
        </p:nvSpPr>
        <p:spPr>
          <a:xfrm>
            <a:off x="8994960" y="10627920"/>
            <a:ext cx="70030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dbf5f9"/>
                </a:solidFill>
                <a:latin typeface="Century Gothic"/>
                <a:ea typeface="Century Gothic"/>
              </a:rPr>
              <a:t>Presented by Aviv Lo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2" name="Picture 5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6160" cy="1019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4" name="Picture 4" descr="Machine Learning Algorithms and Their Types. List of Examples of ML  Algorithms | LITSLINK Blog"/>
          <p:cNvPicPr/>
          <p:nvPr/>
        </p:nvPicPr>
        <p:blipFill>
          <a:blip r:embed="rId1"/>
          <a:stretch/>
        </p:blipFill>
        <p:spPr>
          <a:xfrm>
            <a:off x="1510920" y="2971440"/>
            <a:ext cx="21360600" cy="966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6" name="Picture 6" descr="Machine Learning Types #2. Supervised Learning | by Rajesh Khadka | Towards  Data Science"/>
          <p:cNvPicPr/>
          <p:nvPr/>
        </p:nvPicPr>
        <p:blipFill>
          <a:blip r:embed="rId1"/>
          <a:stretch/>
        </p:blipFill>
        <p:spPr>
          <a:xfrm>
            <a:off x="4566240" y="2260080"/>
            <a:ext cx="15509160" cy="1109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Deep Learning: </a:t>
            </a:r>
            <a:br>
              <a:rPr sz="8000"/>
            </a:b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Fundamental Architecture </a:t>
            </a:r>
            <a:endParaRPr b="0" lang="en-US" sz="8000" spc="-1" strike="noStrike">
              <a:latin typeface="Arial"/>
            </a:endParaRPr>
          </a:p>
        </p:txBody>
      </p:sp>
      <p:graphicFrame>
        <p:nvGraphicFramePr>
          <p:cNvPr id="258" name=""/>
          <p:cNvGraphicFramePr/>
          <p:nvPr/>
        </p:nvGraphicFramePr>
        <p:xfrm>
          <a:off x="1437120" y="3200400"/>
          <a:ext cx="21512880" cy="9640800"/>
        </p:xfrm>
        <a:graphic>
          <a:graphicData uri="http://schemas.openxmlformats.org/drawingml/2006/table">
            <a:tbl>
              <a:tblPr/>
              <a:tblGrid>
                <a:gridCol w="3846240"/>
                <a:gridCol w="3196800"/>
                <a:gridCol w="4318920"/>
                <a:gridCol w="4592880"/>
                <a:gridCol w="555840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Feature / Architecture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ANN/MLP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RNN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marL="216000" indent="-216000" algn="ctr">
                        <a:lnSpc>
                          <a:spcPct val="100000"/>
                        </a:lnSpc>
                        <a:buClr>
                          <a:srgbClr val="ffffff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US" sz="4000" spc="-1" strike="noStrike">
                          <a:latin typeface="Arial"/>
                        </a:rPr>
                        <a:t>Transformer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What is it?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Basic neural network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“memory”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for grid-like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self-attention mechanism 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Advantages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  <a:ea typeface="Noto Sans CJK SC"/>
                        </a:rPr>
                        <a:t>Typically easier to train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sequential information and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preserves dependency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spatial features and relationships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long-range dependencies. Parallel processing of sequences.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Challenges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Overfit easily even in simple networks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“</a:t>
                      </a:r>
                      <a:r>
                        <a:rPr b="1" lang="en-US" sz="2400" spc="-1" strike="noStrike">
                          <a:latin typeface="Arial"/>
                        </a:rPr>
                        <a:t>Error” amplification (gradual or exponential)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 / very computationally intensive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Typical Use 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Classification</a:t>
                      </a:r>
                      <a:endParaRPr b="0" lang="en-US" sz="2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Non-linear regressions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Time series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Texts and audios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Image Recognition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Video Processing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LLMs &amp; Generative AIs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Recent Example: ChatGPT</a:t>
            </a:r>
            <a:endParaRPr b="0" lang="en-US" sz="8800" spc="-1" strike="noStrike">
              <a:latin typeface="Arial"/>
            </a:endParaRPr>
          </a:p>
        </p:txBody>
      </p:sp>
      <p:graphicFrame>
        <p:nvGraphicFramePr>
          <p:cNvPr id="260" name=""/>
          <p:cNvGraphicFramePr/>
          <p:nvPr/>
        </p:nvGraphicFramePr>
        <p:xfrm>
          <a:off x="1938600" y="3067560"/>
          <a:ext cx="20510280" cy="9640800"/>
        </p:xfrm>
        <a:graphic>
          <a:graphicData uri="http://schemas.openxmlformats.org/drawingml/2006/table">
            <a:tbl>
              <a:tblPr/>
              <a:tblGrid>
                <a:gridCol w="6836760"/>
                <a:gridCol w="6836760"/>
                <a:gridCol w="683712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Version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Parameters</a:t>
                      </a:r>
                      <a:endParaRPr b="0" lang="en-US" sz="5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Count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Dataset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GPT-1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0.12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BookCorpus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GPT-2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WebText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GPT-3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175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CommonCrawl, WebText, English Wikipedia, Books 1 and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 </a:t>
                      </a:r>
                      <a:r>
                        <a:rPr b="1" lang="en-US" sz="3200" spc="-1" strike="noStrike">
                          <a:latin typeface="Arial"/>
                        </a:rPr>
                        <a:t>Books 2 Corpora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GPT-4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1.76 Trillion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All of the above + YouTube + Twitter + Textbooks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(fine tuned by Scale AI)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Tech Steamroller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3954600" y="2814840"/>
            <a:ext cx="16475040" cy="823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372;p78"/>
          <p:cNvSpPr/>
          <p:nvPr/>
        </p:nvSpPr>
        <p:spPr>
          <a:xfrm>
            <a:off x="5296680" y="3409920"/>
            <a:ext cx="4987080" cy="692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64" name="Google Shape;373;p78"/>
          <p:cNvSpPr/>
          <p:nvPr/>
        </p:nvSpPr>
        <p:spPr>
          <a:xfrm rot="5400000">
            <a:off x="8254800" y="1956960"/>
            <a:ext cx="8663040" cy="9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Google Shape;374;p78"/>
          <p:cNvSpPr/>
          <p:nvPr/>
        </p:nvSpPr>
        <p:spPr>
          <a:xfrm>
            <a:off x="9815040" y="6369480"/>
            <a:ext cx="725400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Text Analysis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Goals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7" name="Picture 2" descr="text analysis natural language processing difference pure speech technology conversational ai"/>
          <p:cNvPicPr/>
          <p:nvPr/>
        </p:nvPicPr>
        <p:blipFill>
          <a:blip r:embed="rId1"/>
          <a:stretch/>
        </p:blipFill>
        <p:spPr>
          <a:xfrm>
            <a:off x="3364560" y="3187800"/>
            <a:ext cx="17652960" cy="874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7760" y="685440"/>
            <a:ext cx="2422728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Cloud &amp; Word Frequency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69" name="Picture 2" descr=""/>
          <p:cNvPicPr/>
          <p:nvPr/>
        </p:nvPicPr>
        <p:blipFill>
          <a:blip r:embed="rId1"/>
          <a:stretch/>
        </p:blipFill>
        <p:spPr>
          <a:xfrm>
            <a:off x="4333680" y="2757240"/>
            <a:ext cx="15715080" cy="1047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Frequency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1" name="Picture 2" descr=""/>
          <p:cNvPicPr/>
          <p:nvPr/>
        </p:nvPicPr>
        <p:blipFill>
          <a:blip r:embed="rId1"/>
          <a:stretch/>
        </p:blipFill>
        <p:spPr>
          <a:xfrm>
            <a:off x="4401720" y="2644200"/>
            <a:ext cx="15579000" cy="1038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65;p67"/>
          <p:cNvSpPr/>
          <p:nvPr/>
        </p:nvSpPr>
        <p:spPr>
          <a:xfrm>
            <a:off x="1440" y="3238560"/>
            <a:ext cx="6093720" cy="470556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Google Shape;266;p67"/>
          <p:cNvSpPr/>
          <p:nvPr/>
        </p:nvSpPr>
        <p:spPr>
          <a:xfrm>
            <a:off x="6096960" y="3238560"/>
            <a:ext cx="6095160" cy="4849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Google Shape;267;p67"/>
          <p:cNvSpPr/>
          <p:nvPr/>
        </p:nvSpPr>
        <p:spPr>
          <a:xfrm>
            <a:off x="12193560" y="3238560"/>
            <a:ext cx="6130080" cy="470700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Google Shape;268;p67"/>
          <p:cNvSpPr/>
          <p:nvPr/>
        </p:nvSpPr>
        <p:spPr>
          <a:xfrm>
            <a:off x="18326880" y="3238560"/>
            <a:ext cx="6095160" cy="4741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Google Shape;269;p67"/>
          <p:cNvSpPr/>
          <p:nvPr/>
        </p:nvSpPr>
        <p:spPr>
          <a:xfrm>
            <a:off x="1440" y="7937640"/>
            <a:ext cx="6093720" cy="47070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270;p67"/>
          <p:cNvSpPr/>
          <p:nvPr/>
        </p:nvSpPr>
        <p:spPr>
          <a:xfrm>
            <a:off x="18312480" y="7959600"/>
            <a:ext cx="6092280" cy="4707000"/>
          </a:xfrm>
          <a:prstGeom prst="rect">
            <a:avLst/>
          </a:prstGeom>
          <a:blipFill rotWithShape="0">
            <a:blip r:embed="rId3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Google Shape;271;p67"/>
          <p:cNvSpPr/>
          <p:nvPr/>
        </p:nvSpPr>
        <p:spPr>
          <a:xfrm>
            <a:off x="12195000" y="7937640"/>
            <a:ext cx="6117480" cy="4707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Google Shape;272;p67"/>
          <p:cNvSpPr/>
          <p:nvPr/>
        </p:nvSpPr>
        <p:spPr>
          <a:xfrm>
            <a:off x="6084000" y="7985160"/>
            <a:ext cx="6093720" cy="4637160"/>
          </a:xfrm>
          <a:prstGeom prst="rect">
            <a:avLst/>
          </a:prstGeom>
          <a:blipFill rotWithShape="0">
            <a:blip r:embed="rId4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9" name="Google Shape;273;p67"/>
          <p:cNvGrpSpPr/>
          <p:nvPr/>
        </p:nvGrpSpPr>
        <p:grpSpPr>
          <a:xfrm>
            <a:off x="506520" y="8931240"/>
            <a:ext cx="5493600" cy="2835360"/>
            <a:chOff x="506520" y="8931240"/>
            <a:chExt cx="5493600" cy="2835360"/>
          </a:xfrm>
        </p:grpSpPr>
        <p:sp>
          <p:nvSpPr>
            <p:cNvPr id="210" name="Google Shape;274;p67"/>
            <p:cNvSpPr/>
            <p:nvPr/>
          </p:nvSpPr>
          <p:spPr>
            <a:xfrm>
              <a:off x="517680" y="8931240"/>
              <a:ext cx="3946680" cy="57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4000" spc="-1" strike="noStrike">
                  <a:solidFill>
                    <a:srgbClr val="29aacf"/>
                  </a:solidFill>
                  <a:latin typeface="Century Gothic"/>
                  <a:ea typeface="Century Gothic"/>
                </a:rPr>
                <a:t>Topic 1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211" name="Google Shape;275;p67"/>
            <p:cNvSpPr/>
            <p:nvPr/>
          </p:nvSpPr>
          <p:spPr>
            <a:xfrm>
              <a:off x="506520" y="10018800"/>
              <a:ext cx="5493600" cy="174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R vs. Python</a:t>
              </a:r>
              <a:endParaRPr b="0" lang="en-US" sz="2600" spc="-1" strike="noStrike">
                <a:latin typeface="Arial"/>
              </a:endParaRPr>
            </a:p>
          </p:txBody>
        </p:sp>
        <p:sp>
          <p:nvSpPr>
            <p:cNvPr id="212" name="Google Shape;276;p67"/>
            <p:cNvSpPr/>
            <p:nvPr/>
          </p:nvSpPr>
          <p:spPr>
            <a:xfrm>
              <a:off x="560520" y="9642600"/>
              <a:ext cx="2460240" cy="58680"/>
            </a:xfrm>
            <a:prstGeom prst="rect">
              <a:avLst/>
            </a:prstGeom>
            <a:solidFill>
              <a:srgbClr val="29aac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3" name="Google Shape;277;p67"/>
          <p:cNvGrpSpPr/>
          <p:nvPr/>
        </p:nvGrpSpPr>
        <p:grpSpPr>
          <a:xfrm>
            <a:off x="6599520" y="3959280"/>
            <a:ext cx="5416200" cy="2917800"/>
            <a:chOff x="6599520" y="3959280"/>
            <a:chExt cx="5416200" cy="2917800"/>
          </a:xfrm>
        </p:grpSpPr>
        <p:grpSp>
          <p:nvGrpSpPr>
            <p:cNvPr id="214" name="Google Shape;278;p67"/>
            <p:cNvGrpSpPr/>
            <p:nvPr/>
          </p:nvGrpSpPr>
          <p:grpSpPr>
            <a:xfrm>
              <a:off x="6636600" y="3959280"/>
              <a:ext cx="3947040" cy="814320"/>
              <a:chOff x="6636600" y="3959280"/>
              <a:chExt cx="3947040" cy="814320"/>
            </a:xfrm>
          </p:grpSpPr>
          <p:sp>
            <p:nvSpPr>
              <p:cNvPr id="215" name="Google Shape;279;p67"/>
              <p:cNvSpPr/>
              <p:nvPr/>
            </p:nvSpPr>
            <p:spPr>
              <a:xfrm>
                <a:off x="6636600" y="3959280"/>
                <a:ext cx="3947040" cy="579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2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16" name="Google Shape;280;p67"/>
              <p:cNvSpPr/>
              <p:nvPr/>
            </p:nvSpPr>
            <p:spPr>
              <a:xfrm>
                <a:off x="6657120" y="4714920"/>
                <a:ext cx="2460600" cy="5868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17" name="Google Shape;281;p67"/>
            <p:cNvSpPr/>
            <p:nvPr/>
          </p:nvSpPr>
          <p:spPr>
            <a:xfrm>
              <a:off x="6599520" y="5129280"/>
              <a:ext cx="5416200" cy="174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AI/ML/NLP Explained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218" name="Google Shape;282;p67"/>
          <p:cNvGrpSpPr/>
          <p:nvPr/>
        </p:nvGrpSpPr>
        <p:grpSpPr>
          <a:xfrm>
            <a:off x="12843360" y="8785080"/>
            <a:ext cx="5383080" cy="2979720"/>
            <a:chOff x="12843360" y="8785080"/>
            <a:chExt cx="5383080" cy="2979720"/>
          </a:xfrm>
        </p:grpSpPr>
        <p:grpSp>
          <p:nvGrpSpPr>
            <p:cNvPr id="219" name="Google Shape;283;p67"/>
            <p:cNvGrpSpPr/>
            <p:nvPr/>
          </p:nvGrpSpPr>
          <p:grpSpPr>
            <a:xfrm>
              <a:off x="12898440" y="8785080"/>
              <a:ext cx="3947040" cy="814320"/>
              <a:chOff x="12898440" y="8785080"/>
              <a:chExt cx="3947040" cy="814320"/>
            </a:xfrm>
          </p:grpSpPr>
          <p:sp>
            <p:nvSpPr>
              <p:cNvPr id="220" name="Google Shape;284;p67"/>
              <p:cNvSpPr/>
              <p:nvPr/>
            </p:nvSpPr>
            <p:spPr>
              <a:xfrm>
                <a:off x="12898440" y="8785080"/>
                <a:ext cx="3947040" cy="579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3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21" name="Google Shape;285;p67"/>
              <p:cNvSpPr/>
              <p:nvPr/>
            </p:nvSpPr>
            <p:spPr>
              <a:xfrm>
                <a:off x="12919320" y="9540720"/>
                <a:ext cx="2460600" cy="5868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2" name="Google Shape;286;p67"/>
            <p:cNvSpPr/>
            <p:nvPr/>
          </p:nvSpPr>
          <p:spPr>
            <a:xfrm>
              <a:off x="12843360" y="10017000"/>
              <a:ext cx="5383080" cy="174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Text Analysis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223" name="Google Shape;287;p67"/>
          <p:cNvGrpSpPr/>
          <p:nvPr/>
        </p:nvGrpSpPr>
        <p:grpSpPr>
          <a:xfrm>
            <a:off x="18871920" y="3959280"/>
            <a:ext cx="5037120" cy="2921040"/>
            <a:chOff x="18871920" y="3959280"/>
            <a:chExt cx="5037120" cy="2921040"/>
          </a:xfrm>
        </p:grpSpPr>
        <p:grpSp>
          <p:nvGrpSpPr>
            <p:cNvPr id="224" name="Google Shape;288;p67"/>
            <p:cNvGrpSpPr/>
            <p:nvPr/>
          </p:nvGrpSpPr>
          <p:grpSpPr>
            <a:xfrm>
              <a:off x="18919080" y="3959280"/>
              <a:ext cx="3947040" cy="814320"/>
              <a:chOff x="18919080" y="3959280"/>
              <a:chExt cx="3947040" cy="814320"/>
            </a:xfrm>
          </p:grpSpPr>
          <p:sp>
            <p:nvSpPr>
              <p:cNvPr id="225" name="Google Shape;289;p67"/>
              <p:cNvSpPr/>
              <p:nvPr/>
            </p:nvSpPr>
            <p:spPr>
              <a:xfrm>
                <a:off x="18919080" y="3959280"/>
                <a:ext cx="3947040" cy="579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4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26" name="Google Shape;290;p67"/>
              <p:cNvSpPr/>
              <p:nvPr/>
            </p:nvSpPr>
            <p:spPr>
              <a:xfrm>
                <a:off x="18939600" y="4714920"/>
                <a:ext cx="2460600" cy="5868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7" name="Google Shape;291;p67"/>
            <p:cNvSpPr/>
            <p:nvPr/>
          </p:nvSpPr>
          <p:spPr>
            <a:xfrm>
              <a:off x="18871920" y="5132520"/>
              <a:ext cx="5037120" cy="174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Data Gathering &amp; Extraction</a:t>
              </a:r>
              <a:endParaRPr b="0" lang="en-US" sz="2600" spc="-1" strike="noStrike">
                <a:latin typeface="Arial"/>
              </a:endParaRPr>
            </a:p>
          </p:txBody>
        </p:sp>
      </p:grpSp>
      <p:sp>
        <p:nvSpPr>
          <p:cNvPr id="228" name="Google Shape;292;p67"/>
          <p:cNvSpPr/>
          <p:nvPr/>
        </p:nvSpPr>
        <p:spPr>
          <a:xfrm>
            <a:off x="5355720" y="495720"/>
            <a:ext cx="136846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Table of Contents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7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7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7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7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Tweet Sentiment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3" name="Picture 4" descr=""/>
          <p:cNvPicPr/>
          <p:nvPr/>
        </p:nvPicPr>
        <p:blipFill>
          <a:blip r:embed="rId1"/>
          <a:stretch/>
        </p:blipFill>
        <p:spPr>
          <a:xfrm>
            <a:off x="4328640" y="2547000"/>
            <a:ext cx="15725160" cy="1047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Examples: Covid Sentiment Map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5" name="Picture 2" descr=""/>
          <p:cNvPicPr/>
          <p:nvPr/>
        </p:nvPicPr>
        <p:blipFill>
          <a:blip r:embed="rId1"/>
          <a:stretch/>
        </p:blipFill>
        <p:spPr>
          <a:xfrm>
            <a:off x="1907640" y="2217960"/>
            <a:ext cx="20567160" cy="1034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7" name="Picture 2" descr="Text mining process and techniques. | Download Scientific Diagram"/>
          <p:cNvPicPr/>
          <p:nvPr/>
        </p:nvPicPr>
        <p:blipFill>
          <a:blip r:embed="rId1"/>
          <a:stretch/>
        </p:blipFill>
        <p:spPr>
          <a:xfrm>
            <a:off x="2305080" y="3397680"/>
            <a:ext cx="19772640" cy="804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307;p 3"/>
          <p:cNvSpPr/>
          <p:nvPr/>
        </p:nvSpPr>
        <p:spPr>
          <a:xfrm>
            <a:off x="1371600" y="4055400"/>
            <a:ext cx="10743480" cy="68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>
              <a:lnSpc>
                <a:spcPct val="200000"/>
              </a:lnSpc>
              <a:buNone/>
            </a:pP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1"/>
              </a:rPr>
              <a:t>Google Dataset Search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2"/>
              </a:rPr>
              <a:t>Kaggle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3"/>
              </a:rPr>
              <a:t>GitHub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4"/>
              </a:rPr>
              <a:t>Government Sources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World Wide Web (scraping)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9" name="PlaceHolder 27"/>
          <p:cNvSpPr/>
          <p:nvPr/>
        </p:nvSpPr>
        <p:spPr>
          <a:xfrm>
            <a:off x="1219680" y="685800"/>
            <a:ext cx="21943800" cy="22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Gathering and Extraction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5"/>
          <a:stretch/>
        </p:blipFill>
        <p:spPr>
          <a:xfrm>
            <a:off x="12344400" y="4743720"/>
            <a:ext cx="9828720" cy="668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3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372;p78"/>
          <p:cNvSpPr/>
          <p:nvPr/>
        </p:nvSpPr>
        <p:spPr>
          <a:xfrm>
            <a:off x="5296680" y="3409920"/>
            <a:ext cx="4987080" cy="692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4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82" name="Google Shape;373;p78"/>
          <p:cNvSpPr/>
          <p:nvPr/>
        </p:nvSpPr>
        <p:spPr>
          <a:xfrm rot="5400000">
            <a:off x="8254800" y="1956960"/>
            <a:ext cx="8663040" cy="9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Google Shape;374;p78"/>
          <p:cNvSpPr/>
          <p:nvPr/>
        </p:nvSpPr>
        <p:spPr>
          <a:xfrm>
            <a:off x="9815040" y="5912280"/>
            <a:ext cx="7254000" cy="192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Data Gathering &amp;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Extraction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865800" y="2967480"/>
            <a:ext cx="14950800" cy="10569960"/>
          </a:xfrm>
          <a:prstGeom prst="rect">
            <a:avLst/>
          </a:prstGeom>
          <a:ln w="0">
            <a:noFill/>
          </a:ln>
        </p:spPr>
      </p:pic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Extraction</a:t>
            </a:r>
            <a:br>
              <a:rPr sz="8800"/>
            </a:br>
            <a:br>
              <a:rPr sz="8800"/>
            </a:br>
            <a:endParaRPr b="0" lang="en-US" sz="88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9601560" y="8494200"/>
            <a:ext cx="4114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81d41a"/>
                </a:solidFill>
                <a:latin typeface="Arial"/>
                <a:ea typeface="DejaVu Sans"/>
              </a:rPr>
              <a:t>APIs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16002000" y="6777360"/>
            <a:ext cx="91436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latin typeface="Arial"/>
              </a:rPr>
              <a:t>DOM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latin typeface="Arial"/>
              </a:rPr>
              <a:t>(Document Object Model)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latin typeface="Arial"/>
              </a:rPr>
              <a:t>Parsing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15496200" y="9372600"/>
            <a:ext cx="91436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latin typeface="Arial"/>
              </a:rPr>
              <a:t>API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latin typeface="Arial"/>
              </a:rPr>
              <a:t>(Application Programming Interface)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latin typeface="Arial"/>
              </a:rPr>
              <a:t>Scraping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14173200" y="7086600"/>
            <a:ext cx="3200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/>
          <p:nvPr/>
        </p:nvSpPr>
        <p:spPr>
          <a:xfrm>
            <a:off x="14401800" y="9745200"/>
            <a:ext cx="15998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DOM Parsing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7315200" y="6172200"/>
            <a:ext cx="9523440" cy="661860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6172920" y="2477160"/>
            <a:ext cx="11428560" cy="323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DOM Parsing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rcRect l="0" t="14718" r="22845" b="41932"/>
          <a:stretch/>
        </p:blipFill>
        <p:spPr>
          <a:xfrm>
            <a:off x="1343880" y="2514960"/>
            <a:ext cx="21698640" cy="1051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–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6858360" y="2505240"/>
            <a:ext cx="10286280" cy="1006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–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5316200" y="4277160"/>
            <a:ext cx="5418720" cy="623772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2190960" y="3124440"/>
            <a:ext cx="11524320" cy="807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97;p68"/>
          <p:cNvSpPr/>
          <p:nvPr/>
        </p:nvSpPr>
        <p:spPr>
          <a:xfrm>
            <a:off x="5296680" y="3409920"/>
            <a:ext cx="4987080" cy="692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30" name="Google Shape;298;p68"/>
          <p:cNvSpPr/>
          <p:nvPr/>
        </p:nvSpPr>
        <p:spPr>
          <a:xfrm rot="5400000">
            <a:off x="8254800" y="1956960"/>
            <a:ext cx="8663040" cy="9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299;p68"/>
          <p:cNvSpPr/>
          <p:nvPr/>
        </p:nvSpPr>
        <p:spPr>
          <a:xfrm>
            <a:off x="9522360" y="6369480"/>
            <a:ext cx="725400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R vs. Python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rcRect l="0" t="26172" r="25170" b="17084"/>
          <a:stretch/>
        </p:blipFill>
        <p:spPr>
          <a:xfrm>
            <a:off x="1941480" y="2802600"/>
            <a:ext cx="20503440" cy="10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Summary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17869680" y="5029200"/>
            <a:ext cx="5446800" cy="54468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05" name=""/>
          <p:cNvGraphicFramePr/>
          <p:nvPr/>
        </p:nvGraphicFramePr>
        <p:xfrm>
          <a:off x="997560" y="3004560"/>
          <a:ext cx="16529400" cy="9640800"/>
        </p:xfrm>
        <a:graphic>
          <a:graphicData uri="http://schemas.openxmlformats.org/drawingml/2006/table">
            <a:tbl>
              <a:tblPr/>
              <a:tblGrid>
                <a:gridCol w="5510160"/>
                <a:gridCol w="5510160"/>
                <a:gridCol w="5509440"/>
              </a:tblGrid>
              <a:tr h="1927800">
                <a:tc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DOM Parsing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API Scraping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Format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Unstructured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Structured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Processing Cost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High</a:t>
                      </a:r>
                      <a:endParaRPr b="0" lang="en-US" sz="4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latin typeface="Arial"/>
                        </a:rPr>
                        <a:t>Results mixed with irrelevant information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Low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Stability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Prone to changes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Relatively static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Availability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Always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Close sourced or paid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Available Tools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1076760" y="2286000"/>
            <a:ext cx="5552280" cy="4343040"/>
          </a:xfrm>
          <a:prstGeom prst="rect">
            <a:avLst/>
          </a:prstGeom>
          <a:ln w="0">
            <a:noFill/>
          </a:ln>
        </p:spPr>
      </p:pic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7685280" y="5486400"/>
            <a:ext cx="7401960" cy="3885840"/>
          </a:xfrm>
          <a:prstGeom prst="rect">
            <a:avLst/>
          </a:prstGeom>
          <a:ln w="0">
            <a:noFill/>
          </a:ln>
        </p:spPr>
      </p:pic>
      <p:pic>
        <p:nvPicPr>
          <p:cNvPr id="309" name="" descr=""/>
          <p:cNvPicPr/>
          <p:nvPr/>
        </p:nvPicPr>
        <p:blipFill>
          <a:blip r:embed="rId3"/>
          <a:stretch/>
        </p:blipFill>
        <p:spPr>
          <a:xfrm>
            <a:off x="15544800" y="8686800"/>
            <a:ext cx="7610040" cy="457164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4"/>
          <a:stretch/>
        </p:blipFill>
        <p:spPr>
          <a:xfrm>
            <a:off x="2057400" y="8487720"/>
            <a:ext cx="3406320" cy="4542120"/>
          </a:xfrm>
          <a:prstGeom prst="rect">
            <a:avLst/>
          </a:prstGeom>
          <a:ln w="0">
            <a:noFill/>
          </a:ln>
        </p:spPr>
      </p:pic>
      <p:sp>
        <p:nvSpPr>
          <p:cNvPr id="311" name=""/>
          <p:cNvSpPr/>
          <p:nvPr/>
        </p:nvSpPr>
        <p:spPr>
          <a:xfrm>
            <a:off x="6400800" y="9898920"/>
            <a:ext cx="8229240" cy="29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latin typeface="Arial"/>
              </a:rPr>
              <a:t>Custom Tooling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hlinkClick r:id="rId5"/>
              </a:rPr>
              <a:t>https://github.com/search?q=scarping&amp;type=repositories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hlinkClick r:id="rId6"/>
              </a:rPr>
              <a:t>https://github.com/topics/web-scraper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hlinkClick r:id="rId7"/>
              </a:rPr>
              <a:t>https://scraper.algo7.tools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16459200" y="2743200"/>
            <a:ext cx="7314840" cy="4571640"/>
          </a:xfrm>
          <a:prstGeom prst="rect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>
            <a:off x="16493400" y="2826360"/>
            <a:ext cx="362304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latin typeface="Arial"/>
              </a:rPr>
              <a:t>Roll Your Own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8"/>
          <a:stretch/>
        </p:blipFill>
        <p:spPr>
          <a:xfrm>
            <a:off x="16799400" y="3540600"/>
            <a:ext cx="1488240" cy="1488240"/>
          </a:xfrm>
          <a:prstGeom prst="rect">
            <a:avLst/>
          </a:prstGeom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9"/>
          <a:stretch/>
        </p:blipFill>
        <p:spPr>
          <a:xfrm>
            <a:off x="16795800" y="5260320"/>
            <a:ext cx="1666440" cy="182592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10"/>
          <a:stretch/>
        </p:blipFill>
        <p:spPr>
          <a:xfrm>
            <a:off x="20345400" y="3200400"/>
            <a:ext cx="1223640" cy="1780560"/>
          </a:xfrm>
          <a:prstGeom prst="rect">
            <a:avLst/>
          </a:prstGeom>
          <a:ln w="0">
            <a:noFill/>
          </a:ln>
        </p:spPr>
      </p:pic>
      <p:pic>
        <p:nvPicPr>
          <p:cNvPr id="317" name="" descr=""/>
          <p:cNvPicPr/>
          <p:nvPr/>
        </p:nvPicPr>
        <p:blipFill>
          <a:blip r:embed="rId11"/>
          <a:stretch/>
        </p:blipFill>
        <p:spPr>
          <a:xfrm>
            <a:off x="19050120" y="5257800"/>
            <a:ext cx="2209320" cy="927720"/>
          </a:xfrm>
          <a:prstGeom prst="rect">
            <a:avLst/>
          </a:prstGeom>
          <a:ln w="0">
            <a:noFill/>
          </a:ln>
        </p:spPr>
      </p:pic>
      <p:pic>
        <p:nvPicPr>
          <p:cNvPr id="318" name="" descr=""/>
          <p:cNvPicPr/>
          <p:nvPr/>
        </p:nvPicPr>
        <p:blipFill>
          <a:blip r:embed="rId12"/>
          <a:stretch/>
        </p:blipFill>
        <p:spPr>
          <a:xfrm>
            <a:off x="21821760" y="5486400"/>
            <a:ext cx="1495080" cy="1162800"/>
          </a:xfrm>
          <a:prstGeom prst="rect">
            <a:avLst/>
          </a:prstGeom>
          <a:ln w="0">
            <a:noFill/>
          </a:ln>
        </p:spPr>
      </p:pic>
      <p:pic>
        <p:nvPicPr>
          <p:cNvPr id="319" name="" descr=""/>
          <p:cNvPicPr/>
          <p:nvPr/>
        </p:nvPicPr>
        <p:blipFill>
          <a:blip r:embed="rId13"/>
          <a:stretch/>
        </p:blipFill>
        <p:spPr>
          <a:xfrm>
            <a:off x="18724320" y="6296760"/>
            <a:ext cx="2535120" cy="1018080"/>
          </a:xfrm>
          <a:prstGeom prst="rect">
            <a:avLst/>
          </a:prstGeom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14"/>
          <a:stretch/>
        </p:blipFill>
        <p:spPr>
          <a:xfrm>
            <a:off x="21717000" y="3886200"/>
            <a:ext cx="1828440" cy="68724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15"/>
          <a:stretch/>
        </p:blipFill>
        <p:spPr>
          <a:xfrm>
            <a:off x="18745200" y="3886200"/>
            <a:ext cx="1476360" cy="91404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16"/>
          <a:stretch/>
        </p:blipFill>
        <p:spPr>
          <a:xfrm>
            <a:off x="9867960" y="2619000"/>
            <a:ext cx="3210840" cy="240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2440" cy="13711320"/>
          </a:xfrm>
          <a:prstGeom prst="rect">
            <a:avLst/>
          </a:prstGeom>
          <a:ln w="0">
            <a:noFill/>
          </a:ln>
        </p:spPr>
      </p:pic>
      <p:sp>
        <p:nvSpPr>
          <p:cNvPr id="324" name="Google Shape;259;p66"/>
          <p:cNvSpPr/>
          <p:nvPr/>
        </p:nvSpPr>
        <p:spPr>
          <a:xfrm>
            <a:off x="3431880" y="5558040"/>
            <a:ext cx="1751904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Let’s Code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8120" cy="228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RStudio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Picture 3" descr="Rstudio"/>
          <p:cNvPicPr/>
          <p:nvPr/>
        </p:nvPicPr>
        <p:blipFill>
          <a:blip r:embed="rId1"/>
          <a:stretch/>
        </p:blipFill>
        <p:spPr>
          <a:xfrm>
            <a:off x="5322240" y="1980360"/>
            <a:ext cx="13742280" cy="1140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254;p 1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2440" cy="13711320"/>
          </a:xfrm>
          <a:prstGeom prst="rect">
            <a:avLst/>
          </a:prstGeom>
          <a:ln w="0">
            <a:noFill/>
          </a:ln>
        </p:spPr>
      </p:pic>
      <p:sp>
        <p:nvSpPr>
          <p:cNvPr id="328" name="Google Shape;259;p 2"/>
          <p:cNvSpPr/>
          <p:nvPr/>
        </p:nvSpPr>
        <p:spPr>
          <a:xfrm>
            <a:off x="3431880" y="5558040"/>
            <a:ext cx="1751904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Thank You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306;p69"/>
          <p:cNvSpPr/>
          <p:nvPr/>
        </p:nvSpPr>
        <p:spPr>
          <a:xfrm>
            <a:off x="1367640" y="6210000"/>
            <a:ext cx="728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307;p69"/>
          <p:cNvSpPr/>
          <p:nvPr/>
        </p:nvSpPr>
        <p:spPr>
          <a:xfrm>
            <a:off x="1376640" y="6742440"/>
            <a:ext cx="1328904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Ross Ihaka and Robert Gentleman in 1993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Hence the name “R”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R Foundation for Statistical Computing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Difficult for beginners + Steep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It’s born for stats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4" name="Picture 2" descr="R (langage) — Wikipédia"/>
          <p:cNvPicPr/>
          <p:nvPr/>
        </p:nvPicPr>
        <p:blipFill>
          <a:blip r:embed="rId1"/>
          <a:stretch/>
        </p:blipFill>
        <p:spPr>
          <a:xfrm>
            <a:off x="2100600" y="929520"/>
            <a:ext cx="6453360" cy="500040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6" descr=""/>
          <p:cNvPicPr/>
          <p:nvPr/>
        </p:nvPicPr>
        <p:blipFill>
          <a:blip r:embed="rId2"/>
          <a:stretch/>
        </p:blipFill>
        <p:spPr>
          <a:xfrm>
            <a:off x="12193560" y="3004920"/>
            <a:ext cx="11300760" cy="770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3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06;p 1"/>
          <p:cNvSpPr/>
          <p:nvPr/>
        </p:nvSpPr>
        <p:spPr>
          <a:xfrm>
            <a:off x="1367640" y="6210000"/>
            <a:ext cx="728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Google Shape;307;p 2"/>
          <p:cNvSpPr/>
          <p:nvPr/>
        </p:nvSpPr>
        <p:spPr>
          <a:xfrm>
            <a:off x="1376640" y="6742440"/>
            <a:ext cx="1328904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Guido van Rossum in 1991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Naming was inspired by Monty Python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Successor to the ABC language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Python Software Foundation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Easy for beginners + Smooth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Good libraries for creating graphs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 via external libs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099520" y="685800"/>
            <a:ext cx="5212440" cy="571176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12668400" y="2057400"/>
            <a:ext cx="10742760" cy="754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3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 vs. Python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1" name="Picture 2" descr="Python vs R: The Basics. An aspiring data scientist&amp;amp;#39;s guide on… | by Sidney  Kung | Towards Data Science"/>
          <p:cNvPicPr/>
          <p:nvPr/>
        </p:nvPicPr>
        <p:blipFill>
          <a:blip r:embed="rId1"/>
          <a:stretch/>
        </p:blipFill>
        <p:spPr>
          <a:xfrm>
            <a:off x="5049000" y="2223720"/>
            <a:ext cx="14284800" cy="1106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350;p75"/>
          <p:cNvSpPr/>
          <p:nvPr/>
        </p:nvSpPr>
        <p:spPr>
          <a:xfrm>
            <a:off x="5296680" y="3409920"/>
            <a:ext cx="4987080" cy="692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43" name="Google Shape;351;p75"/>
          <p:cNvSpPr/>
          <p:nvPr/>
        </p:nvSpPr>
        <p:spPr>
          <a:xfrm rot="5400000">
            <a:off x="8254800" y="1956960"/>
            <a:ext cx="8663040" cy="9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352;p75"/>
          <p:cNvSpPr/>
          <p:nvPr/>
        </p:nvSpPr>
        <p:spPr>
          <a:xfrm>
            <a:off x="9290160" y="6369480"/>
            <a:ext cx="777852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AI/ML/NLP Explained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AI?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7757640" y="2514600"/>
            <a:ext cx="8870040" cy="1025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800" cy="228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Artificial Intelligence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1948320" y="2970000"/>
            <a:ext cx="9935640" cy="643536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249" name=""/>
          <p:cNvSpPr/>
          <p:nvPr/>
        </p:nvSpPr>
        <p:spPr>
          <a:xfrm>
            <a:off x="13716000" y="4343760"/>
            <a:ext cx="7997400" cy="79974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14859000" y="4572000"/>
            <a:ext cx="20545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DejaVu Sans"/>
              </a:rPr>
              <a:t>Not Entirely True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Application>LibreOffice/7.3.7.2$Linux_X86_64 LibreOffice_project/30$Build-2</Application>
  <AppVersion>15.0000</AppVersion>
  <Words>545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2024-03-21T00:22:46Z</dcterms:modified>
  <cp:revision>105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Custom</vt:lpwstr>
  </property>
  <property fmtid="{D5CDD505-2E9C-101B-9397-08002B2CF9AE}" pid="4" name="Slides">
    <vt:i4>25</vt:i4>
  </property>
</Properties>
</file>